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57" r:id="rId16"/>
    <p:sldId id="258" r:id="rId17"/>
    <p:sldId id="281" r:id="rId18"/>
    <p:sldId id="275" r:id="rId19"/>
    <p:sldId id="278" r:id="rId20"/>
    <p:sldId id="276" r:id="rId21"/>
    <p:sldId id="277" r:id="rId22"/>
    <p:sldId id="295" r:id="rId23"/>
    <p:sldId id="282" r:id="rId24"/>
    <p:sldId id="294" r:id="rId25"/>
    <p:sldId id="285" r:id="rId26"/>
    <p:sldId id="287" r:id="rId27"/>
    <p:sldId id="286" r:id="rId28"/>
    <p:sldId id="270" r:id="rId29"/>
    <p:sldId id="271" r:id="rId30"/>
    <p:sldId id="272" r:id="rId31"/>
    <p:sldId id="273" r:id="rId32"/>
    <p:sldId id="288" r:id="rId33"/>
    <p:sldId id="289" r:id="rId34"/>
    <p:sldId id="292" r:id="rId3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72229" autoAdjust="0"/>
  </p:normalViewPr>
  <p:slideViewPr>
    <p:cSldViewPr>
      <p:cViewPr>
        <p:scale>
          <a:sx n="70" d="100"/>
          <a:sy n="70" d="100"/>
        </p:scale>
        <p:origin x="-280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B51C-50B6-4E81-BC34-7D5B40729D71}" type="datetimeFigureOut">
              <a:rPr lang="en-GB" smtClean="0"/>
              <a:t>03/04/2013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1E7CA-8396-4CCF-AFDF-AB6599E4F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EE45-5817-411F-8E06-FE193592A4C6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FB88-E5B8-4966-835C-878D7B9A1E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0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B77A15-8A00-4947-9AA7-3F96A70BFC1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4C52B-9311-4A88-9CD6-FD6CDDC046D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D9AA8-B0AB-4436-B784-EA86960ED71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8CF38-F9A4-4A3F-B1C9-D6BAB0A4B1F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3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4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1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1F2521-D03A-4E40-A59E-38C0957ADD4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38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3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51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19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68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2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71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FB88-E5B8-4966-835C-878D7B9A1EA2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2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161E39-99C3-4310-BD0C-92EF9FA62FA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8C4C8B-70CD-4B5F-80FC-86FA465C400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7E4974-E04C-49DD-A2AA-C9B72DCE767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83ABB-4B27-482A-BF29-04200A7D3F6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8F340-0B1E-4694-A55E-D7B64589750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F9BD4-87ED-4068-8479-384607CDCC2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B3E89-F3A6-48D9-9C0D-C1550FADFCB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7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9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7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5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1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6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0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A533-00C4-4E37-B892-9DBF2789C099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C2B0-D0EB-44E4-AC15-A15A14CF4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06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vidsp.tx.ovid.com/spa/ovidweb.cgi?View+Image=00041327-200603000-00012|MM3&amp;S=JGFIFPFGHDDDFFCMNCGLCCJLJDKJAA00&amp;WebLinkReturn=Full+Text=L|S.sh.45.47|0|00041327-200603000-0001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TENSOR IMAGING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580" y="3886200"/>
            <a:ext cx="698082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Marija Cauchi</a:t>
            </a:r>
            <a:r>
              <a:rPr lang="en-US" dirty="0"/>
              <a:t> </a:t>
            </a:r>
            <a:r>
              <a:rPr lang="en-US" dirty="0" smtClean="0"/>
              <a:t>and Kenji Yamamoto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Apparent Diffusion Coefficient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ADC – less barriers</a:t>
            </a:r>
          </a:p>
          <a:p>
            <a:pPr eaLnBrk="1" hangingPunct="1"/>
            <a:r>
              <a:rPr lang="en-US" smtClean="0"/>
              <a:t>      ADC -  more barriers</a:t>
            </a:r>
          </a:p>
          <a:p>
            <a:pPr eaLnBrk="1" hangingPunct="1"/>
            <a:endParaRPr lang="en-US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16013" y="1700213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16013" y="2276475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47700" y="2997200"/>
            <a:ext cx="3657600" cy="3260725"/>
            <a:chOff x="288" y="1680"/>
            <a:chExt cx="2304" cy="2256"/>
          </a:xfrm>
        </p:grpSpPr>
        <p:sp>
          <p:nvSpPr>
            <p:cNvPr id="11283" name="Rectangle 29"/>
            <p:cNvSpPr>
              <a:spLocks noChangeArrowheads="1"/>
            </p:cNvSpPr>
            <p:nvPr/>
          </p:nvSpPr>
          <p:spPr bwMode="auto">
            <a:xfrm>
              <a:off x="288" y="1680"/>
              <a:ext cx="2304" cy="225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Line 30"/>
            <p:cNvSpPr>
              <a:spLocks noChangeShapeType="1"/>
            </p:cNvSpPr>
            <p:nvPr/>
          </p:nvSpPr>
          <p:spPr bwMode="auto">
            <a:xfrm>
              <a:off x="720" y="1781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1285" name="Line 31"/>
            <p:cNvSpPr>
              <a:spLocks noChangeShapeType="1"/>
            </p:cNvSpPr>
            <p:nvPr/>
          </p:nvSpPr>
          <p:spPr bwMode="auto">
            <a:xfrm>
              <a:off x="720" y="3221"/>
              <a:ext cx="15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1286" name="Arc 32"/>
            <p:cNvSpPr>
              <a:spLocks/>
            </p:cNvSpPr>
            <p:nvPr/>
          </p:nvSpPr>
          <p:spPr bwMode="auto">
            <a:xfrm rot="10800000">
              <a:off x="816" y="1972"/>
              <a:ext cx="1536" cy="1051"/>
            </a:xfrm>
            <a:custGeom>
              <a:avLst/>
              <a:gdLst>
                <a:gd name="T0" fmla="*/ 0 w 21600"/>
                <a:gd name="T1" fmla="*/ 0 h 21506"/>
                <a:gd name="T2" fmla="*/ 0 w 21600"/>
                <a:gd name="T3" fmla="*/ 0 h 21506"/>
                <a:gd name="T4" fmla="*/ 0 w 21600"/>
                <a:gd name="T5" fmla="*/ 0 h 21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06" fill="none" extrusionOk="0">
                  <a:moveTo>
                    <a:pt x="2010" y="-1"/>
                  </a:moveTo>
                  <a:cubicBezTo>
                    <a:pt x="13112" y="1037"/>
                    <a:pt x="21600" y="10355"/>
                    <a:pt x="21600" y="21506"/>
                  </a:cubicBezTo>
                </a:path>
                <a:path w="21600" h="21506" stroke="0" extrusionOk="0">
                  <a:moveTo>
                    <a:pt x="2010" y="-1"/>
                  </a:moveTo>
                  <a:cubicBezTo>
                    <a:pt x="13112" y="1037"/>
                    <a:pt x="21600" y="10355"/>
                    <a:pt x="21600" y="21506"/>
                  </a:cubicBezTo>
                  <a:lnTo>
                    <a:pt x="0" y="21506"/>
                  </a:lnTo>
                  <a:lnTo>
                    <a:pt x="2010" y="-1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1287" name="Text Box 33"/>
            <p:cNvSpPr txBox="1">
              <a:spLocks noChangeArrowheads="1"/>
            </p:cNvSpPr>
            <p:nvPr/>
          </p:nvSpPr>
          <p:spPr bwMode="auto">
            <a:xfrm>
              <a:off x="1120" y="3225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bg2"/>
                  </a:solidFill>
                  <a:latin typeface="Franklin Gothic Book" pitchFamily="34" charset="0"/>
                </a:rPr>
                <a:t>b-value</a:t>
              </a:r>
              <a:endParaRPr lang="en-GB" sz="1400">
                <a:solidFill>
                  <a:schemeClr val="bg2"/>
                </a:solidFill>
                <a:latin typeface="Franklin Gothic Book" pitchFamily="34" charset="0"/>
              </a:endParaRPr>
            </a:p>
          </p:txBody>
        </p:sp>
        <p:sp>
          <p:nvSpPr>
            <p:cNvPr id="11288" name="Text Box 34"/>
            <p:cNvSpPr txBox="1">
              <a:spLocks noChangeArrowheads="1"/>
            </p:cNvSpPr>
            <p:nvPr/>
          </p:nvSpPr>
          <p:spPr bwMode="auto">
            <a:xfrm>
              <a:off x="521" y="240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bg2"/>
                  </a:solidFill>
                  <a:latin typeface="Franklin Gothic Book" pitchFamily="34" charset="0"/>
                </a:rPr>
                <a:t>S</a:t>
              </a:r>
              <a:endParaRPr lang="en-GB">
                <a:solidFill>
                  <a:schemeClr val="bg2"/>
                </a:solidFill>
                <a:latin typeface="Franklin Gothic Book" pitchFamily="34" charset="0"/>
              </a:endParaRPr>
            </a:p>
          </p:txBody>
        </p:sp>
        <p:graphicFrame>
          <p:nvGraphicFramePr>
            <p:cNvPr id="11289" name="Object 35"/>
            <p:cNvGraphicFramePr>
              <a:graphicFrameLocks noChangeAspect="1"/>
            </p:cNvGraphicFramePr>
            <p:nvPr/>
          </p:nvGraphicFramePr>
          <p:xfrm>
            <a:off x="624" y="3506"/>
            <a:ext cx="1732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4" imgW="1384300" imgH="228600" progId="Equation.3">
                    <p:embed/>
                  </p:oleObj>
                </mc:Choice>
                <mc:Fallback>
                  <p:oleObj name="Equation" r:id="rId4" imgW="1384300" imgH="22860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506"/>
                          <a:ext cx="1732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0" name="Text Box 36"/>
            <p:cNvSpPr txBox="1">
              <a:spLocks noChangeArrowheads="1"/>
            </p:cNvSpPr>
            <p:nvPr/>
          </p:nvSpPr>
          <p:spPr bwMode="auto">
            <a:xfrm>
              <a:off x="745" y="2035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chemeClr val="bg2"/>
                  </a:solidFill>
                  <a:latin typeface="Franklin Gothic Book" pitchFamily="34" charset="0"/>
                  <a:sym typeface="Wingdings 2" pitchFamily="18" charset="2"/>
                </a:rPr>
                <a:t></a:t>
              </a:r>
              <a:endParaRPr lang="en-GB" b="1">
                <a:solidFill>
                  <a:schemeClr val="bg2"/>
                </a:solidFill>
                <a:latin typeface="Franklin Gothic Book" pitchFamily="34" charset="0"/>
              </a:endParaRPr>
            </a:p>
          </p:txBody>
        </p:sp>
        <p:sp>
          <p:nvSpPr>
            <p:cNvPr id="11291" name="Text Box 37"/>
            <p:cNvSpPr txBox="1">
              <a:spLocks noChangeArrowheads="1"/>
            </p:cNvSpPr>
            <p:nvPr/>
          </p:nvSpPr>
          <p:spPr bwMode="auto">
            <a:xfrm>
              <a:off x="1240" y="2668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chemeClr val="bg2"/>
                  </a:solidFill>
                  <a:latin typeface="Franklin Gothic Book" pitchFamily="34" charset="0"/>
                  <a:sym typeface="Wingdings 2" pitchFamily="18" charset="2"/>
                </a:rPr>
                <a:t></a:t>
              </a:r>
              <a:endParaRPr lang="en-GB" b="1">
                <a:solidFill>
                  <a:schemeClr val="bg2"/>
                </a:solidFill>
                <a:latin typeface="Franklin Gothic Book" pitchFamily="34" charset="0"/>
              </a:endParaRPr>
            </a:p>
          </p:txBody>
        </p:sp>
        <p:sp>
          <p:nvSpPr>
            <p:cNvPr id="11292" name="Text Box 38"/>
            <p:cNvSpPr txBox="1">
              <a:spLocks noChangeArrowheads="1"/>
            </p:cNvSpPr>
            <p:nvPr/>
          </p:nvSpPr>
          <p:spPr bwMode="auto">
            <a:xfrm>
              <a:off x="1856" y="2908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chemeClr val="bg2"/>
                  </a:solidFill>
                  <a:latin typeface="Franklin Gothic Book" pitchFamily="34" charset="0"/>
                  <a:sym typeface="Wingdings 2" pitchFamily="18" charset="2"/>
                </a:rPr>
                <a:t></a:t>
              </a:r>
              <a:endParaRPr lang="en-GB" b="1">
                <a:solidFill>
                  <a:schemeClr val="bg2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819650" y="2981325"/>
            <a:ext cx="3657600" cy="3276600"/>
            <a:chOff x="3072" y="1824"/>
            <a:chExt cx="2304" cy="2256"/>
          </a:xfrm>
        </p:grpSpPr>
        <p:sp>
          <p:nvSpPr>
            <p:cNvPr id="11272" name="Rectangle 40"/>
            <p:cNvSpPr>
              <a:spLocks noChangeArrowheads="1"/>
            </p:cNvSpPr>
            <p:nvPr/>
          </p:nvSpPr>
          <p:spPr bwMode="auto">
            <a:xfrm>
              <a:off x="3072" y="1824"/>
              <a:ext cx="2304" cy="225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3082" y="1918"/>
              <a:ext cx="2138" cy="2027"/>
              <a:chOff x="2938" y="1774"/>
              <a:chExt cx="2138" cy="2027"/>
            </a:xfrm>
          </p:grpSpPr>
          <p:sp>
            <p:nvSpPr>
              <p:cNvPr id="11274" name="Line 42"/>
              <p:cNvSpPr>
                <a:spLocks noChangeShapeType="1"/>
              </p:cNvSpPr>
              <p:nvPr/>
            </p:nvSpPr>
            <p:spPr bwMode="auto">
              <a:xfrm>
                <a:off x="3360" y="1774"/>
                <a:ext cx="0" cy="14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275" name="Line 43"/>
              <p:cNvSpPr>
                <a:spLocks noChangeShapeType="1"/>
              </p:cNvSpPr>
              <p:nvPr/>
            </p:nvSpPr>
            <p:spPr bwMode="auto">
              <a:xfrm>
                <a:off x="3360" y="3214"/>
                <a:ext cx="15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276" name="Line 44"/>
              <p:cNvSpPr>
                <a:spLocks noChangeShapeType="1"/>
              </p:cNvSpPr>
              <p:nvPr/>
            </p:nvSpPr>
            <p:spPr bwMode="auto">
              <a:xfrm>
                <a:off x="3504" y="2062"/>
                <a:ext cx="1344" cy="9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277" name="Text Box 45"/>
              <p:cNvSpPr txBox="1">
                <a:spLocks noChangeArrowheads="1"/>
              </p:cNvSpPr>
              <p:nvPr/>
            </p:nvSpPr>
            <p:spPr bwMode="auto">
              <a:xfrm>
                <a:off x="3780" y="3221"/>
                <a:ext cx="6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chemeClr val="bg2"/>
                    </a:solidFill>
                    <a:latin typeface="Franklin Gothic Book" pitchFamily="34" charset="0"/>
                  </a:rPr>
                  <a:t>b-value</a:t>
                </a:r>
                <a:endParaRPr lang="en-GB" sz="1400">
                  <a:solidFill>
                    <a:schemeClr val="bg2"/>
                  </a:solidFill>
                  <a:latin typeface="Franklin Gothic Book" pitchFamily="34" charset="0"/>
                </a:endParaRPr>
              </a:p>
            </p:txBody>
          </p:sp>
          <p:sp>
            <p:nvSpPr>
              <p:cNvPr id="11278" name="Text Box 46"/>
              <p:cNvSpPr txBox="1">
                <a:spLocks noChangeArrowheads="1"/>
              </p:cNvSpPr>
              <p:nvPr/>
            </p:nvSpPr>
            <p:spPr bwMode="auto">
              <a:xfrm>
                <a:off x="2938" y="2411"/>
                <a:ext cx="4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chemeClr val="bg2"/>
                    </a:solidFill>
                    <a:latin typeface="Franklin Gothic Book" pitchFamily="34" charset="0"/>
                  </a:rPr>
                  <a:t>ln(S)</a:t>
                </a:r>
                <a:endParaRPr lang="en-GB">
                  <a:solidFill>
                    <a:schemeClr val="bg2"/>
                  </a:solidFill>
                  <a:latin typeface="Franklin Gothic Book" pitchFamily="34" charset="0"/>
                </a:endParaRPr>
              </a:p>
            </p:txBody>
          </p:sp>
          <p:graphicFrame>
            <p:nvGraphicFramePr>
              <p:cNvPr id="11279" name="Object 47"/>
              <p:cNvGraphicFramePr>
                <a:graphicFrameLocks noChangeAspect="1"/>
              </p:cNvGraphicFramePr>
              <p:nvPr/>
            </p:nvGraphicFramePr>
            <p:xfrm>
              <a:off x="3185" y="3515"/>
              <a:ext cx="1891" cy="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" name="Equation" r:id="rId6" imgW="1511300" imgH="228600" progId="Equation.3">
                      <p:embed/>
                    </p:oleObj>
                  </mc:Choice>
                  <mc:Fallback>
                    <p:oleObj name="Equation" r:id="rId6" imgW="1511300" imgH="22860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5" y="3515"/>
                            <a:ext cx="1891" cy="2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0" name="Text Box 48"/>
              <p:cNvSpPr txBox="1">
                <a:spLocks noChangeArrowheads="1"/>
              </p:cNvSpPr>
              <p:nvPr/>
            </p:nvSpPr>
            <p:spPr bwMode="auto">
              <a:xfrm>
                <a:off x="3496" y="2046"/>
                <a:ext cx="2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bg2"/>
                    </a:solidFill>
                    <a:latin typeface="Franklin Gothic Book" pitchFamily="34" charset="0"/>
                    <a:sym typeface="Wingdings 2" pitchFamily="18" charset="2"/>
                  </a:rPr>
                  <a:t></a:t>
                </a:r>
                <a:endParaRPr lang="en-GB" b="1">
                  <a:solidFill>
                    <a:schemeClr val="bg2"/>
                  </a:solidFill>
                  <a:latin typeface="Franklin Gothic Book" pitchFamily="34" charset="0"/>
                </a:endParaRPr>
              </a:p>
            </p:txBody>
          </p:sp>
          <p:sp>
            <p:nvSpPr>
              <p:cNvPr id="11281" name="Text Box 49"/>
              <p:cNvSpPr txBox="1">
                <a:spLocks noChangeArrowheads="1"/>
              </p:cNvSpPr>
              <p:nvPr/>
            </p:nvSpPr>
            <p:spPr bwMode="auto">
              <a:xfrm>
                <a:off x="4020" y="2399"/>
                <a:ext cx="2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bg2"/>
                    </a:solidFill>
                    <a:latin typeface="Franklin Gothic Book" pitchFamily="34" charset="0"/>
                    <a:sym typeface="Wingdings 2" pitchFamily="18" charset="2"/>
                  </a:rPr>
                  <a:t></a:t>
                </a:r>
                <a:endParaRPr lang="en-GB" b="1">
                  <a:solidFill>
                    <a:schemeClr val="bg2"/>
                  </a:solidFill>
                  <a:latin typeface="Franklin Gothic Book" pitchFamily="34" charset="0"/>
                </a:endParaRPr>
              </a:p>
            </p:txBody>
          </p:sp>
          <p:sp>
            <p:nvSpPr>
              <p:cNvPr id="11282" name="Text Box 50"/>
              <p:cNvSpPr txBox="1">
                <a:spLocks noChangeArrowheads="1"/>
              </p:cNvSpPr>
              <p:nvPr/>
            </p:nvSpPr>
            <p:spPr bwMode="auto">
              <a:xfrm>
                <a:off x="4611" y="2812"/>
                <a:ext cx="2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bg2"/>
                    </a:solidFill>
                    <a:latin typeface="Franklin Gothic Book" pitchFamily="34" charset="0"/>
                    <a:sym typeface="Wingdings 2" pitchFamily="18" charset="2"/>
                  </a:rPr>
                  <a:t></a:t>
                </a:r>
                <a:endParaRPr lang="en-GB" sz="1400" b="1">
                  <a:solidFill>
                    <a:schemeClr val="bg2"/>
                  </a:solidFill>
                  <a:latin typeface="Franklin Gothic Book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ADC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Dark regions – water diffusing slower – more obstacles to movement OR  increased viscosity</a:t>
            </a:r>
          </a:p>
          <a:p>
            <a:pPr eaLnBrk="1" hangingPunct="1"/>
            <a:r>
              <a:rPr lang="en-US" sz="2400" smtClean="0"/>
              <a:t>Bright regions – water diffusing faster</a:t>
            </a:r>
          </a:p>
          <a:p>
            <a:pPr eaLnBrk="1" hangingPunct="1"/>
            <a:r>
              <a:rPr lang="en-US" sz="2400" smtClean="0"/>
              <a:t>Intensity of pixels proportional to extent of diffusion</a:t>
            </a:r>
          </a:p>
          <a:p>
            <a:pPr eaLnBrk="1" hangingPunct="1"/>
            <a:r>
              <a:rPr lang="en-US" sz="2400" smtClean="0"/>
              <a:t>Left MCA stroke: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628775"/>
            <a:ext cx="464343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6443663" y="6499225"/>
            <a:ext cx="220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www.radiopaedia.org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DWI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525963"/>
          </a:xfrm>
        </p:spPr>
        <p:txBody>
          <a:bodyPr/>
          <a:lstStyle/>
          <a:p>
            <a:r>
              <a:rPr lang="en-US" sz="2400" smtClean="0"/>
              <a:t>Bright regions – decreased water diffusion </a:t>
            </a:r>
          </a:p>
          <a:p>
            <a:r>
              <a:rPr lang="en-US" sz="2400" smtClean="0"/>
              <a:t>Dark regions – increased water diffusion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43561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6443663" y="6511925"/>
            <a:ext cx="3563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www.radiopaedia.org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522288" y="333375"/>
            <a:ext cx="352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DWI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4933950" y="333375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ADC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6246813" y="6524625"/>
            <a:ext cx="291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Hygino da Cruz Jr,  Neurology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>
                <a:ea typeface="MS PGothic" pitchFamily="34" charset="-128"/>
              </a:rPr>
              <a:t/>
            </a:r>
            <a:br>
              <a:rPr lang="en-GB" b="1" smtClean="0">
                <a:ea typeface="MS PGothic" pitchFamily="34" charset="-128"/>
              </a:rPr>
            </a:br>
            <a:r>
              <a:rPr lang="en-GB" b="1" smtClean="0">
                <a:ea typeface="MS PGothic" pitchFamily="34" charset="-128"/>
              </a:rPr>
              <a:t/>
            </a:r>
            <a:br>
              <a:rPr lang="en-GB" b="1" smtClean="0">
                <a:ea typeface="MS PGothic" pitchFamily="34" charset="-128"/>
              </a:rPr>
            </a:br>
            <a:r>
              <a:rPr lang="en-GB" b="1" smtClean="0">
                <a:ea typeface="MS PGothic" pitchFamily="34" charset="-128"/>
              </a:rPr>
              <a:t>Colour FA map</a:t>
            </a:r>
            <a:br>
              <a:rPr lang="en-GB" b="1" smtClean="0">
                <a:ea typeface="MS PGothic" pitchFamily="34" charset="-128"/>
              </a:rPr>
            </a:br>
            <a:r>
              <a:rPr lang="en-GB" b="1" smtClean="0">
                <a:ea typeface="MS PGothic" pitchFamily="34" charset="-128"/>
              </a:rPr>
              <a:t/>
            </a:r>
            <a:br>
              <a:rPr lang="en-GB" b="1" smtClean="0">
                <a:ea typeface="MS PGothic" pitchFamily="34" charset="-128"/>
              </a:rPr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4608513" cy="5589587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Colour </a:t>
            </a:r>
            <a:r>
              <a:rPr lang="en-GB" sz="2400" dirty="0"/>
              <a:t>coding of the </a:t>
            </a:r>
            <a:r>
              <a:rPr lang="en-GB" sz="2400" dirty="0" smtClean="0"/>
              <a:t>diffusion data </a:t>
            </a:r>
            <a:r>
              <a:rPr lang="en-GB" sz="2400" dirty="0"/>
              <a:t>according to the principal direction </a:t>
            </a:r>
            <a:r>
              <a:rPr lang="en-GB" sz="2400" dirty="0" smtClean="0"/>
              <a:t>of diffusion</a:t>
            </a:r>
          </a:p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red</a:t>
            </a:r>
            <a:r>
              <a:rPr lang="en-GB" sz="2400" dirty="0"/>
              <a:t> </a:t>
            </a:r>
            <a:r>
              <a:rPr lang="en-GB" sz="2400" dirty="0" smtClean="0"/>
              <a:t>- </a:t>
            </a:r>
            <a:r>
              <a:rPr lang="en-GB" sz="2400" dirty="0" smtClean="0">
                <a:solidFill>
                  <a:srgbClr val="FF0000"/>
                </a:solidFill>
              </a:rPr>
              <a:t> transverse axis (x-axis)</a:t>
            </a:r>
          </a:p>
          <a:p>
            <a:pPr>
              <a:defRPr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blue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– superior-inferior (z -axis)</a:t>
            </a:r>
          </a:p>
          <a:p>
            <a:pPr>
              <a:defRPr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green – anterior-posterior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axis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(y-axis)</a:t>
            </a:r>
          </a:p>
          <a:p>
            <a:pPr>
              <a:defRPr/>
            </a:pPr>
            <a:r>
              <a:rPr lang="en-GB" sz="2400" dirty="0"/>
              <a:t>I</a:t>
            </a:r>
            <a:r>
              <a:rPr lang="en-GB" sz="2400" dirty="0" smtClean="0"/>
              <a:t>ntensity </a:t>
            </a:r>
            <a:r>
              <a:rPr lang="en-GB" sz="2400" dirty="0"/>
              <a:t>of the </a:t>
            </a:r>
            <a:r>
              <a:rPr lang="en-GB" sz="2400" dirty="0" smtClean="0"/>
              <a:t>colour </a:t>
            </a:r>
            <a:r>
              <a:rPr lang="en-GB" sz="2400" dirty="0"/>
              <a:t>is proportional to </a:t>
            </a:r>
            <a:r>
              <a:rPr lang="en-GB" sz="2400" dirty="0" smtClean="0"/>
              <a:t>the </a:t>
            </a:r>
            <a:r>
              <a:rPr lang="en-US" sz="2400" dirty="0" smtClean="0"/>
              <a:t>fractional </a:t>
            </a:r>
            <a:r>
              <a:rPr lang="en-US" sz="2400" dirty="0"/>
              <a:t>anisotropy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268413"/>
            <a:ext cx="39957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Water diffusion in brain tissue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Depends upon the environment:</a:t>
            </a:r>
          </a:p>
          <a:p>
            <a:pPr>
              <a:buFontTx/>
              <a:buChar char="-"/>
            </a:pPr>
            <a:r>
              <a:rPr lang="en-GB" dirty="0" smtClean="0"/>
              <a:t>Proportion of intracellular </a:t>
            </a:r>
            <a:r>
              <a:rPr lang="en-GB" dirty="0" err="1" smtClean="0"/>
              <a:t>vs</a:t>
            </a:r>
            <a:r>
              <a:rPr lang="en-GB" dirty="0" smtClean="0"/>
              <a:t> extracellular water: cytotoxic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vasogenic</a:t>
            </a:r>
            <a:r>
              <a:rPr lang="en-GB" dirty="0" smtClean="0"/>
              <a:t> oedema</a:t>
            </a:r>
          </a:p>
          <a:p>
            <a:pPr>
              <a:buFontTx/>
              <a:buChar char="-"/>
            </a:pPr>
            <a:r>
              <a:rPr lang="en-GB" dirty="0" smtClean="0"/>
              <a:t>Extracellular structures/large molecules particularly in disease states</a:t>
            </a:r>
          </a:p>
          <a:p>
            <a:pPr>
              <a:buNone/>
            </a:pPr>
            <a:r>
              <a:rPr lang="en-GB" dirty="0" smtClean="0"/>
              <a:t>- 	Physical orientation of tissue </a:t>
            </a:r>
            <a:r>
              <a:rPr lang="en-GB" dirty="0" err="1" smtClean="0"/>
              <a:t>e.g.nerve</a:t>
            </a:r>
            <a:r>
              <a:rPr lang="en-GB" dirty="0" smtClean="0"/>
              <a:t>  fibre direction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3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 anisotropy</a:t>
            </a:r>
            <a:endParaRPr lang="en-GB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076945" y="1943835"/>
            <a:ext cx="990110" cy="2970330"/>
            <a:chOff x="2535" y="1917"/>
            <a:chExt cx="249" cy="1204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2567" y="1917"/>
              <a:ext cx="72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535" y="1997"/>
              <a:ext cx="249" cy="1124"/>
            </a:xfrm>
            <a:custGeom>
              <a:avLst/>
              <a:gdLst/>
              <a:ahLst/>
              <a:cxnLst>
                <a:cxn ang="0">
                  <a:pos x="103" y="1886"/>
                </a:cxn>
                <a:cxn ang="0">
                  <a:pos x="174" y="1754"/>
                </a:cxn>
                <a:cxn ang="0">
                  <a:pos x="316" y="1673"/>
                </a:cxn>
                <a:cxn ang="0">
                  <a:pos x="489" y="1876"/>
                </a:cxn>
                <a:cxn ang="0">
                  <a:pos x="286" y="1997"/>
                </a:cxn>
                <a:cxn ang="0">
                  <a:pos x="154" y="1977"/>
                </a:cxn>
                <a:cxn ang="0">
                  <a:pos x="73" y="1815"/>
                </a:cxn>
                <a:cxn ang="0">
                  <a:pos x="144" y="1511"/>
                </a:cxn>
                <a:cxn ang="0">
                  <a:pos x="326" y="1531"/>
                </a:cxn>
                <a:cxn ang="0">
                  <a:pos x="286" y="1724"/>
                </a:cxn>
                <a:cxn ang="0">
                  <a:pos x="255" y="1642"/>
                </a:cxn>
                <a:cxn ang="0">
                  <a:pos x="448" y="1430"/>
                </a:cxn>
                <a:cxn ang="0">
                  <a:pos x="377" y="1206"/>
                </a:cxn>
                <a:cxn ang="0">
                  <a:pos x="195" y="912"/>
                </a:cxn>
                <a:cxn ang="0">
                  <a:pos x="134" y="730"/>
                </a:cxn>
                <a:cxn ang="0">
                  <a:pos x="306" y="628"/>
                </a:cxn>
                <a:cxn ang="0">
                  <a:pos x="418" y="618"/>
                </a:cxn>
                <a:cxn ang="0">
                  <a:pos x="347" y="1095"/>
                </a:cxn>
                <a:cxn ang="0">
                  <a:pos x="124" y="1166"/>
                </a:cxn>
                <a:cxn ang="0">
                  <a:pos x="22" y="841"/>
                </a:cxn>
                <a:cxn ang="0">
                  <a:pos x="255" y="689"/>
                </a:cxn>
                <a:cxn ang="0">
                  <a:pos x="357" y="557"/>
                </a:cxn>
                <a:cxn ang="0">
                  <a:pos x="408" y="436"/>
                </a:cxn>
                <a:cxn ang="0">
                  <a:pos x="144" y="405"/>
                </a:cxn>
                <a:cxn ang="0">
                  <a:pos x="286" y="152"/>
                </a:cxn>
                <a:cxn ang="0">
                  <a:pos x="448" y="182"/>
                </a:cxn>
                <a:cxn ang="0">
                  <a:pos x="286" y="121"/>
                </a:cxn>
                <a:cxn ang="0">
                  <a:pos x="22" y="213"/>
                </a:cxn>
                <a:cxn ang="0">
                  <a:pos x="154" y="0"/>
                </a:cxn>
              </a:cxnLst>
              <a:rect l="0" t="0" r="r" b="b"/>
              <a:pathLst>
                <a:path w="494" h="2014">
                  <a:moveTo>
                    <a:pt x="103" y="1886"/>
                  </a:moveTo>
                  <a:cubicBezTo>
                    <a:pt x="121" y="1837"/>
                    <a:pt x="139" y="1789"/>
                    <a:pt x="174" y="1754"/>
                  </a:cubicBezTo>
                  <a:cubicBezTo>
                    <a:pt x="209" y="1719"/>
                    <a:pt x="264" y="1653"/>
                    <a:pt x="316" y="1673"/>
                  </a:cubicBezTo>
                  <a:cubicBezTo>
                    <a:pt x="368" y="1693"/>
                    <a:pt x="494" y="1822"/>
                    <a:pt x="489" y="1876"/>
                  </a:cubicBezTo>
                  <a:cubicBezTo>
                    <a:pt x="484" y="1930"/>
                    <a:pt x="342" y="1980"/>
                    <a:pt x="286" y="1997"/>
                  </a:cubicBezTo>
                  <a:cubicBezTo>
                    <a:pt x="230" y="2014"/>
                    <a:pt x="190" y="2007"/>
                    <a:pt x="154" y="1977"/>
                  </a:cubicBezTo>
                  <a:cubicBezTo>
                    <a:pt x="118" y="1947"/>
                    <a:pt x="75" y="1893"/>
                    <a:pt x="73" y="1815"/>
                  </a:cubicBezTo>
                  <a:cubicBezTo>
                    <a:pt x="71" y="1737"/>
                    <a:pt x="102" y="1558"/>
                    <a:pt x="144" y="1511"/>
                  </a:cubicBezTo>
                  <a:cubicBezTo>
                    <a:pt x="186" y="1464"/>
                    <a:pt x="302" y="1496"/>
                    <a:pt x="326" y="1531"/>
                  </a:cubicBezTo>
                  <a:cubicBezTo>
                    <a:pt x="350" y="1566"/>
                    <a:pt x="298" y="1706"/>
                    <a:pt x="286" y="1724"/>
                  </a:cubicBezTo>
                  <a:cubicBezTo>
                    <a:pt x="274" y="1742"/>
                    <a:pt x="228" y="1691"/>
                    <a:pt x="255" y="1642"/>
                  </a:cubicBezTo>
                  <a:cubicBezTo>
                    <a:pt x="282" y="1593"/>
                    <a:pt x="428" y="1503"/>
                    <a:pt x="448" y="1430"/>
                  </a:cubicBezTo>
                  <a:cubicBezTo>
                    <a:pt x="468" y="1357"/>
                    <a:pt x="419" y="1292"/>
                    <a:pt x="377" y="1206"/>
                  </a:cubicBezTo>
                  <a:cubicBezTo>
                    <a:pt x="335" y="1120"/>
                    <a:pt x="235" y="991"/>
                    <a:pt x="195" y="912"/>
                  </a:cubicBezTo>
                  <a:cubicBezTo>
                    <a:pt x="155" y="833"/>
                    <a:pt x="116" y="777"/>
                    <a:pt x="134" y="730"/>
                  </a:cubicBezTo>
                  <a:cubicBezTo>
                    <a:pt x="152" y="683"/>
                    <a:pt x="259" y="647"/>
                    <a:pt x="306" y="628"/>
                  </a:cubicBezTo>
                  <a:cubicBezTo>
                    <a:pt x="353" y="609"/>
                    <a:pt x="411" y="540"/>
                    <a:pt x="418" y="618"/>
                  </a:cubicBezTo>
                  <a:cubicBezTo>
                    <a:pt x="425" y="696"/>
                    <a:pt x="396" y="1004"/>
                    <a:pt x="347" y="1095"/>
                  </a:cubicBezTo>
                  <a:cubicBezTo>
                    <a:pt x="298" y="1186"/>
                    <a:pt x="178" y="1208"/>
                    <a:pt x="124" y="1166"/>
                  </a:cubicBezTo>
                  <a:cubicBezTo>
                    <a:pt x="70" y="1124"/>
                    <a:pt x="0" y="920"/>
                    <a:pt x="22" y="841"/>
                  </a:cubicBezTo>
                  <a:cubicBezTo>
                    <a:pt x="44" y="762"/>
                    <a:pt x="199" y="736"/>
                    <a:pt x="255" y="689"/>
                  </a:cubicBezTo>
                  <a:cubicBezTo>
                    <a:pt x="311" y="642"/>
                    <a:pt x="332" y="599"/>
                    <a:pt x="357" y="557"/>
                  </a:cubicBezTo>
                  <a:cubicBezTo>
                    <a:pt x="382" y="515"/>
                    <a:pt x="443" y="461"/>
                    <a:pt x="408" y="436"/>
                  </a:cubicBezTo>
                  <a:cubicBezTo>
                    <a:pt x="373" y="411"/>
                    <a:pt x="164" y="452"/>
                    <a:pt x="144" y="405"/>
                  </a:cubicBezTo>
                  <a:cubicBezTo>
                    <a:pt x="124" y="358"/>
                    <a:pt x="235" y="189"/>
                    <a:pt x="286" y="152"/>
                  </a:cubicBezTo>
                  <a:cubicBezTo>
                    <a:pt x="337" y="115"/>
                    <a:pt x="448" y="187"/>
                    <a:pt x="448" y="182"/>
                  </a:cubicBezTo>
                  <a:cubicBezTo>
                    <a:pt x="448" y="177"/>
                    <a:pt x="357" y="116"/>
                    <a:pt x="286" y="121"/>
                  </a:cubicBezTo>
                  <a:cubicBezTo>
                    <a:pt x="215" y="126"/>
                    <a:pt x="44" y="233"/>
                    <a:pt x="22" y="213"/>
                  </a:cubicBezTo>
                  <a:cubicBezTo>
                    <a:pt x="0" y="193"/>
                    <a:pt x="132" y="4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3806915" y="2213865"/>
            <a:ext cx="1530181" cy="2276475"/>
            <a:chOff x="1769" y="2930"/>
            <a:chExt cx="354" cy="1434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769" y="2930"/>
              <a:ext cx="0" cy="14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123" y="2937"/>
              <a:ext cx="0" cy="1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3536885" y="2123854"/>
            <a:ext cx="0" cy="22502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51620" y="2393885"/>
            <a:ext cx="184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Diffusion is greater in the axis parallel to the orientation of the nerve fibre</a:t>
            </a:r>
            <a:endParaRPr lang="en-GB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3941930" y="5184195"/>
            <a:ext cx="130514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697125" y="4644135"/>
            <a:ext cx="1890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Diffusion is less in the axis perpendicular to the nerve fibre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Varying Gradient direction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6645" y="5094186"/>
            <a:ext cx="6480720" cy="52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1200" dirty="0">
                <a:ea typeface="ＭＳ Ｐゴシック" pitchFamily="32" charset="-128"/>
              </a:rPr>
              <a:t>	     </a:t>
            </a:r>
            <a:r>
              <a:rPr lang="en-GB" sz="1200" dirty="0" smtClean="0">
                <a:ea typeface="ＭＳ Ｐゴシック" pitchFamily="32" charset="-128"/>
              </a:rPr>
              <a:t>  </a:t>
            </a:r>
            <a:r>
              <a:rPr lang="en-GB" sz="1200" dirty="0">
                <a:ea typeface="ＭＳ Ｐゴシック" pitchFamily="32" charset="-128"/>
              </a:rPr>
              <a:t>DWI z                               </a:t>
            </a:r>
            <a:r>
              <a:rPr lang="en-GB" sz="1200" dirty="0" smtClean="0">
                <a:ea typeface="ＭＳ Ｐゴシック" pitchFamily="32" charset="-128"/>
              </a:rPr>
              <a:t>	  </a:t>
            </a:r>
            <a:r>
              <a:rPr lang="en-GB" sz="1200" dirty="0">
                <a:ea typeface="ＭＳ Ｐゴシック" pitchFamily="32" charset="-128"/>
              </a:rPr>
              <a:t>DWI x                              </a:t>
            </a:r>
            <a:r>
              <a:rPr lang="en-GB" sz="1200" dirty="0" smtClean="0">
                <a:ea typeface="ＭＳ Ｐゴシック" pitchFamily="32" charset="-128"/>
              </a:rPr>
              <a:t>		 </a:t>
            </a:r>
            <a:r>
              <a:rPr lang="en-GB" sz="1200" dirty="0">
                <a:ea typeface="ＭＳ Ｐゴシック" pitchFamily="32" charset="-128"/>
              </a:rPr>
              <a:t>DWI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diffusion tensor?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7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the case of anisotropic diffusion:  we fit a model to describe our data: TENSOR MODEL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-	This characterises diffusion in which the displacement of water molecules per unit time is not the same in all directions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diffusion tensor?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951820" y="1511655"/>
            <a:ext cx="3240850" cy="4487331"/>
            <a:chOff x="656565" y="1628800"/>
            <a:chExt cx="3240850" cy="448733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565" y="1628800"/>
              <a:ext cx="3240850" cy="4487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36585" y="1628800"/>
              <a:ext cx="31503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1510" y="615252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Johansen-Berg  et al.</a:t>
            </a:r>
          </a:p>
          <a:p>
            <a:r>
              <a:rPr lang="en-GB" dirty="0" smtClean="0"/>
              <a:t>Ann Rev. </a:t>
            </a:r>
            <a:r>
              <a:rPr lang="en-GB" dirty="0" err="1" smtClean="0"/>
              <a:t>Neurosci</a:t>
            </a:r>
            <a:r>
              <a:rPr lang="en-GB" dirty="0" smtClean="0"/>
              <a:t> 32:75-94 (2009)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565400"/>
            <a:ext cx="3719512" cy="2552700"/>
          </a:xfrm>
        </p:spPr>
      </p:pic>
      <p:sp>
        <p:nvSpPr>
          <p:cNvPr id="2" name="TextBox 1"/>
          <p:cNvSpPr txBox="1"/>
          <p:nvPr/>
        </p:nvSpPr>
        <p:spPr>
          <a:xfrm>
            <a:off x="971600" y="1808820"/>
            <a:ext cx="36454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Introduction</a:t>
            </a:r>
          </a:p>
          <a:p>
            <a:endParaRPr lang="en-GB" sz="2400" dirty="0"/>
          </a:p>
          <a:p>
            <a:r>
              <a:rPr lang="en-GB" sz="2400" dirty="0" smtClean="0"/>
              <a:t>Pulse gradient spin echo</a:t>
            </a:r>
          </a:p>
          <a:p>
            <a:endParaRPr lang="en-GB" sz="2400" dirty="0"/>
          </a:p>
          <a:p>
            <a:r>
              <a:rPr lang="en-GB" sz="2400" dirty="0" smtClean="0"/>
              <a:t>ADC/DWI</a:t>
            </a:r>
          </a:p>
          <a:p>
            <a:endParaRPr lang="en-GB" sz="2400" dirty="0"/>
          </a:p>
          <a:p>
            <a:r>
              <a:rPr lang="en-GB" sz="2400" dirty="0" smtClean="0"/>
              <a:t>Diffusion tensor</a:t>
            </a:r>
          </a:p>
          <a:p>
            <a:endParaRPr lang="en-GB" sz="2400" dirty="0"/>
          </a:p>
          <a:p>
            <a:r>
              <a:rPr lang="en-GB" sz="2400" dirty="0" smtClean="0"/>
              <a:t>Diffusion tensor matrix</a:t>
            </a:r>
          </a:p>
          <a:p>
            <a:endParaRPr lang="en-GB" sz="2400" dirty="0"/>
          </a:p>
          <a:p>
            <a:r>
              <a:rPr lang="en-GB" sz="2400" dirty="0" err="1" smtClean="0"/>
              <a:t>Tractography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diffusion tensor matrix?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0" y="1600200"/>
            <a:ext cx="7875875" cy="1873805"/>
          </a:xfrm>
        </p:spPr>
        <p:txBody>
          <a:bodyPr/>
          <a:lstStyle/>
          <a:p>
            <a:r>
              <a:rPr lang="en-GB" dirty="0" smtClean="0"/>
              <a:t>This is a 3 x 3 symmetrical matrix which characterises the displacement in three dimensions 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138" y="3519010"/>
            <a:ext cx="5294112" cy="205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81790" y="4149080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Tensor Matrix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06715" y="1358770"/>
            <a:ext cx="5421991" cy="2095650"/>
            <a:chOff x="1601670" y="2123855"/>
            <a:chExt cx="5872041" cy="227567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1670" y="2123855"/>
              <a:ext cx="5872041" cy="227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Triangle 4"/>
            <p:cNvSpPr/>
            <p:nvPr/>
          </p:nvSpPr>
          <p:spPr>
            <a:xfrm>
              <a:off x="3626895" y="2168861"/>
              <a:ext cx="3420380" cy="2070230"/>
            </a:xfrm>
            <a:prstGeom prst="rtTriangl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022050" y="3515233"/>
            <a:ext cx="3150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/>
              <a:t>S</a:t>
            </a:r>
            <a:r>
              <a:rPr lang="en-US" sz="4000" b="1" dirty="0"/>
              <a:t> = </a:t>
            </a:r>
            <a:r>
              <a:rPr lang="en-US" sz="4000" dirty="0"/>
              <a:t>S</a:t>
            </a:r>
            <a:r>
              <a:rPr lang="en-US" sz="4000" b="1" baseline="-25000" dirty="0"/>
              <a:t>0</a:t>
            </a:r>
            <a:r>
              <a:rPr lang="en-US" sz="4000" dirty="0"/>
              <a:t>e</a:t>
            </a:r>
            <a:r>
              <a:rPr lang="en-US" sz="4000" baseline="30000" dirty="0"/>
              <a:t>(-</a:t>
            </a:r>
            <a:r>
              <a:rPr lang="en-US" sz="4000" baseline="30000" dirty="0" err="1"/>
              <a:t>bD</a:t>
            </a:r>
            <a:r>
              <a:rPr lang="en-US" sz="4000" baseline="30000" dirty="0" smtClean="0"/>
              <a:t>)</a:t>
            </a:r>
          </a:p>
          <a:p>
            <a:pPr algn="l"/>
            <a:endParaRPr lang="en-US" sz="4000" baseline="30000" dirty="0" smtClean="0"/>
          </a:p>
          <a:p>
            <a:pPr algn="l"/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30814" y="4194085"/>
            <a:ext cx="8056821" cy="855738"/>
            <a:chOff x="1706629" y="4194085"/>
            <a:chExt cx="8259164" cy="855738"/>
          </a:xfrm>
        </p:grpSpPr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1706629" y="4341937"/>
              <a:ext cx="18002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4000" dirty="0"/>
                <a:t>S</a:t>
              </a:r>
              <a:r>
                <a:rPr lang="en-US" sz="4000" b="1" dirty="0"/>
                <a:t> = </a:t>
              </a:r>
              <a:r>
                <a:rPr lang="en-US" sz="4000" dirty="0"/>
                <a:t>S</a:t>
              </a:r>
              <a:r>
                <a:rPr lang="en-US" sz="4000" b="1" baseline="-25000" dirty="0"/>
                <a:t>0</a:t>
              </a:r>
              <a:r>
                <a:rPr lang="en-US" sz="4000" dirty="0"/>
                <a:t>e</a:t>
              </a:r>
            </a:p>
          </p:txBody>
        </p:sp>
        <p:sp>
          <p:nvSpPr>
            <p:cNvPr id="9" name="Text Box 72"/>
            <p:cNvSpPr txBox="1">
              <a:spLocks noChangeArrowheads="1"/>
            </p:cNvSpPr>
            <p:nvPr/>
          </p:nvSpPr>
          <p:spPr bwMode="auto">
            <a:xfrm>
              <a:off x="3125256" y="4194085"/>
              <a:ext cx="68405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dirty="0"/>
                <a:t>(-b</a:t>
              </a:r>
              <a:r>
                <a:rPr lang="en-US" sz="2400" baseline="-25000" dirty="0"/>
                <a:t>xx</a:t>
              </a:r>
              <a:r>
                <a:rPr lang="en-US" sz="2400" dirty="0"/>
                <a:t>D</a:t>
              </a:r>
              <a:r>
                <a:rPr lang="en-US" sz="2400" baseline="-25000" dirty="0"/>
                <a:t>xx</a:t>
              </a:r>
              <a:r>
                <a:rPr lang="en-US" sz="2400" dirty="0"/>
                <a:t>-2b</a:t>
              </a:r>
              <a:r>
                <a:rPr lang="en-US" sz="2400" baseline="-25000" dirty="0"/>
                <a:t>xy</a:t>
              </a:r>
              <a:r>
                <a:rPr lang="en-US" sz="2400" dirty="0"/>
                <a:t>D</a:t>
              </a:r>
              <a:r>
                <a:rPr lang="en-US" sz="2400" baseline="-25000" dirty="0"/>
                <a:t>xy</a:t>
              </a:r>
              <a:r>
                <a:rPr lang="en-US" sz="2400" dirty="0"/>
                <a:t>-2b</a:t>
              </a:r>
              <a:r>
                <a:rPr lang="en-US" sz="2400" baseline="-25000" dirty="0"/>
                <a:t>xz</a:t>
              </a:r>
              <a:r>
                <a:rPr lang="en-US" sz="2400" dirty="0"/>
                <a:t>D</a:t>
              </a:r>
              <a:r>
                <a:rPr lang="en-US" sz="2400" baseline="-25000" dirty="0"/>
                <a:t>xz</a:t>
              </a:r>
              <a:r>
                <a:rPr lang="en-US" sz="2400" dirty="0"/>
                <a:t>-b</a:t>
              </a:r>
              <a:r>
                <a:rPr lang="en-US" sz="2400" baseline="-25000" dirty="0"/>
                <a:t>yy</a:t>
              </a:r>
              <a:r>
                <a:rPr lang="en-US" sz="2400" dirty="0"/>
                <a:t>D</a:t>
              </a:r>
              <a:r>
                <a:rPr lang="en-US" sz="2400" baseline="-25000" dirty="0"/>
                <a:t>yy</a:t>
              </a:r>
              <a:r>
                <a:rPr lang="en-US" sz="2400" dirty="0"/>
                <a:t>-2b</a:t>
              </a:r>
              <a:r>
                <a:rPr lang="en-US" sz="2400" baseline="-25000" dirty="0"/>
                <a:t>yz</a:t>
              </a:r>
              <a:r>
                <a:rPr lang="en-US" sz="2400" dirty="0"/>
                <a:t>D</a:t>
              </a:r>
              <a:r>
                <a:rPr lang="en-US" sz="2400" baseline="-25000" dirty="0"/>
                <a:t>yz</a:t>
              </a:r>
              <a:r>
                <a:rPr lang="en-US" sz="2400" dirty="0"/>
                <a:t>-b</a:t>
              </a:r>
              <a:r>
                <a:rPr lang="en-US" sz="2400" baseline="-25000" dirty="0"/>
                <a:t>zz</a:t>
              </a:r>
              <a:r>
                <a:rPr lang="en-US" sz="2400" dirty="0"/>
                <a:t>D</a:t>
              </a:r>
              <a:r>
                <a:rPr lang="en-US" sz="2400" baseline="-25000" dirty="0"/>
                <a:t>zz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6525" y="3654025"/>
            <a:ext cx="55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a single diffusion coefficient, signal=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6525" y="4059070"/>
            <a:ext cx="436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the tensor matrix=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81790" y="2258870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56665" y="5667635"/>
            <a:ext cx="99011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S/S</a:t>
            </a:r>
            <a:r>
              <a:rPr lang="en-GB" sz="2400" baseline="-25000" dirty="0" smtClean="0">
                <a:solidFill>
                  <a:schemeClr val="bg1"/>
                </a:solidFill>
              </a:rPr>
              <a:t>0 </a:t>
            </a:r>
            <a:r>
              <a:rPr lang="en-GB" sz="2400" dirty="0" smtClean="0"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r="901"/>
          <a:stretch/>
        </p:blipFill>
        <p:spPr bwMode="auto">
          <a:xfrm>
            <a:off x="2542921" y="5350358"/>
            <a:ext cx="4859246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690" y="728700"/>
            <a:ext cx="5355595" cy="509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530" y="6211669"/>
            <a:ext cx="364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`Diffusion MRI`</a:t>
            </a:r>
          </a:p>
          <a:p>
            <a:r>
              <a:rPr lang="en-GB" dirty="0" smtClean="0"/>
              <a:t> Johansen-Berg and Behrens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Eigenvectors and </a:t>
            </a:r>
            <a:r>
              <a:rPr lang="en-GB" dirty="0" err="1" smtClean="0"/>
              <a:t>Eigenvalues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26995" y="1628800"/>
            <a:ext cx="4275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The tensor matrix and the ellipsoid can be described by the:</a:t>
            </a:r>
          </a:p>
          <a:p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smtClean="0"/>
              <a:t>Size of the principles axes = </a:t>
            </a:r>
            <a:r>
              <a:rPr lang="en-GB" sz="2800" dirty="0" err="1" smtClean="0"/>
              <a:t>Eigenvalue</a:t>
            </a: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smtClean="0"/>
              <a:t>Direction of the principles axes = Eigenvector</a:t>
            </a:r>
          </a:p>
          <a:p>
            <a:pPr marL="514350" indent="-514350"/>
            <a:endParaRPr lang="en-GB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GB" sz="2800" dirty="0" smtClean="0"/>
              <a:t>These are represented by </a:t>
            </a:r>
          </a:p>
          <a:p>
            <a:pPr marL="273050" indent="-273050"/>
            <a:endParaRPr lang="en-GB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140" y="6404350"/>
            <a:ext cx="1890210" cy="45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56565" y="1628800"/>
            <a:ext cx="3240850" cy="4487331"/>
            <a:chOff x="656565" y="1628800"/>
            <a:chExt cx="3240850" cy="448733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6565" y="1628800"/>
              <a:ext cx="3240850" cy="4487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36585" y="1628800"/>
              <a:ext cx="31503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Tensor Matrix</a:t>
            </a:r>
            <a:endParaRPr lang="en-GB" dirty="0"/>
          </a:p>
        </p:txBody>
      </p:sp>
      <p:pic>
        <p:nvPicPr>
          <p:cNvPr id="13" name="Picture 12" descr="Graphic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785" y="1358770"/>
            <a:ext cx="4185465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1540" y="3519010"/>
            <a:ext cx="8345270" cy="274216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λ1, λ2 and λ3 are termed the diagonal values of the tensor 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λ1 indicates the value of maximum diffusivity or primary </a:t>
            </a:r>
            <a:r>
              <a:rPr lang="en-US" sz="2800" dirty="0" err="1" smtClean="0"/>
              <a:t>eigenvalue</a:t>
            </a:r>
            <a:r>
              <a:rPr lang="en-US" sz="2800" dirty="0" smtClean="0"/>
              <a:t> (longitudinal diffusivity)</a:t>
            </a:r>
          </a:p>
          <a:p>
            <a:r>
              <a:rPr lang="en-US" sz="2800" dirty="0" smtClean="0"/>
              <a:t>λ2 and λ3 represent the magnitude of diffusion in a plane transverse to the primary one (radial diffusivity) and they are also linked to eigenvectors that are orthogonal to the primary one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30"/>
            <a:ext cx="8229600" cy="1143000"/>
          </a:xfrm>
        </p:spPr>
        <p:txBody>
          <a:bodyPr/>
          <a:lstStyle/>
          <a:p>
            <a:r>
              <a:rPr lang="en-GB" dirty="0" smtClean="0"/>
              <a:t>Indices of 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75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Simplest method is the MEAN DIFFUSIVITY (MD):</a:t>
            </a:r>
          </a:p>
          <a:p>
            <a:endParaRPr lang="en-GB" dirty="0" smtClean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691680" y="1988840"/>
            <a:ext cx="4105275" cy="868363"/>
            <a:chOff x="385" y="1302"/>
            <a:chExt cx="2586" cy="547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30" y="1302"/>
              <a:ext cx="2136" cy="2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	l</a:t>
              </a:r>
              <a:r>
                <a:rPr lang="en-US" sz="2400" baseline="-25000" dirty="0"/>
                <a:t>1</a:t>
              </a:r>
              <a:r>
                <a:rPr lang="en-US" sz="2400" dirty="0"/>
                <a:t>+</a:t>
              </a:r>
              <a:r>
                <a:rPr lang="en-US" sz="2400" dirty="0">
                  <a:latin typeface="Symbol" pitchFamily="18" charset="2"/>
                </a:rPr>
                <a:t>l</a:t>
              </a:r>
              <a:r>
                <a:rPr lang="en-US" sz="2400" baseline="-25000" dirty="0"/>
                <a:t>2</a:t>
              </a:r>
              <a:r>
                <a:rPr lang="en-US" sz="2400" dirty="0"/>
                <a:t>+</a:t>
              </a:r>
              <a:r>
                <a:rPr lang="en-US" sz="2400" dirty="0">
                  <a:latin typeface="Symbol" pitchFamily="18" charset="2"/>
                </a:rPr>
                <a:t>l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85" y="1352"/>
              <a:ext cx="2136" cy="2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400" dirty="0"/>
                <a:t>MD = &lt;</a:t>
              </a:r>
              <a:r>
                <a:rPr lang="en-US" sz="2400" dirty="0">
                  <a:latin typeface="Symbol" pitchFamily="18" charset="2"/>
                </a:rPr>
                <a:t>l</a:t>
              </a:r>
              <a:r>
                <a:rPr lang="en-US" sz="2400" dirty="0"/>
                <a:t>&gt; =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835" y="1616"/>
              <a:ext cx="2136" cy="2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	     </a:t>
              </a:r>
              <a:r>
                <a:rPr lang="en-US" sz="2400" dirty="0"/>
                <a:t>3</a:t>
              </a: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1379" y="1574"/>
              <a:ext cx="7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6575" y="2978950"/>
            <a:ext cx="3690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2800" dirty="0" smtClean="0"/>
              <a:t> This is equivalent to the </a:t>
            </a:r>
            <a:r>
              <a:rPr lang="en-GB" sz="2800" dirty="0" err="1" smtClean="0"/>
              <a:t>orientationally</a:t>
            </a:r>
            <a:r>
              <a:rPr lang="en-GB" sz="2800" dirty="0" smtClean="0"/>
              <a:t> averaged mean diffusivity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4"/>
          <a:stretch>
            <a:fillRect/>
          </a:stretch>
        </p:blipFill>
        <p:spPr bwMode="auto">
          <a:xfrm>
            <a:off x="6360722" y="3293985"/>
            <a:ext cx="20637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65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en-GB" dirty="0" smtClean="0"/>
              <a:t>Indices of Anisotropic 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223755"/>
            <a:ext cx="5915000" cy="286391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Fractional anisotropy (FA):</a:t>
            </a:r>
          </a:p>
          <a:p>
            <a:pPr>
              <a:buNone/>
            </a:pPr>
            <a:r>
              <a:rPr lang="en-GB" sz="2800" dirty="0" smtClean="0"/>
              <a:t>	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45" y="1853825"/>
            <a:ext cx="4934322" cy="137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68560" y="3564015"/>
            <a:ext cx="60571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dirty="0" smtClean="0"/>
              <a:t>The calculated FA value ranges from 0 – 1 : 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FA= 0 → Diffusion is spherical (i.e. 	isotropic)</a:t>
            </a:r>
          </a:p>
          <a:p>
            <a:pPr>
              <a:buNone/>
            </a:pPr>
            <a:r>
              <a:rPr lang="en-GB" sz="2800" dirty="0" smtClean="0"/>
              <a:t>	FA= 1 → Diffusion is tubular (i.e. 	anisotropic)</a:t>
            </a:r>
            <a:endParaRPr lang="en-GB" sz="2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r="33447"/>
          <a:stretch>
            <a:fillRect/>
          </a:stretch>
        </p:blipFill>
        <p:spPr bwMode="auto">
          <a:xfrm>
            <a:off x="6372200" y="3678423"/>
            <a:ext cx="22272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02" r="33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FA Map </a:t>
            </a:r>
            <a:endParaRPr lang="en-GB" dirty="0"/>
          </a:p>
        </p:txBody>
      </p:sp>
      <p:pic>
        <p:nvPicPr>
          <p:cNvPr id="9" name="Picture 8" descr="C:\Users\Ivan Alvarez\Desktop\Fa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8790"/>
            <a:ext cx="3015335" cy="37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067055" y="1943835"/>
            <a:ext cx="2340259" cy="2835315"/>
            <a:chOff x="5877145" y="2501118"/>
            <a:chExt cx="1081088" cy="1917992"/>
          </a:xfrm>
        </p:grpSpPr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H="1">
              <a:off x="6372200" y="3411072"/>
              <a:ext cx="8977" cy="100803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 type="stealth" w="med" len="med"/>
              <a:tailEnd type="stealth" w="med" len="med"/>
            </a:ln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5400000">
              <a:off x="6417689" y="2653835"/>
              <a:ext cx="0" cy="10810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6236714" y="2501118"/>
              <a:ext cx="288925" cy="522923"/>
            </a:xfrm>
            <a:custGeom>
              <a:avLst/>
              <a:gdLst>
                <a:gd name="T0" fmla="*/ 91 w 21600"/>
                <a:gd name="T1" fmla="*/ 0 h 21600"/>
                <a:gd name="T2" fmla="*/ 27 w 21600"/>
                <a:gd name="T3" fmla="*/ 27 h 21600"/>
                <a:gd name="T4" fmla="*/ 0 w 21600"/>
                <a:gd name="T5" fmla="*/ 91 h 21600"/>
                <a:gd name="T6" fmla="*/ 27 w 21600"/>
                <a:gd name="T7" fmla="*/ 154 h 21600"/>
                <a:gd name="T8" fmla="*/ 91 w 21600"/>
                <a:gd name="T9" fmla="*/ 181 h 21600"/>
                <a:gd name="T10" fmla="*/ 155 w 21600"/>
                <a:gd name="T11" fmla="*/ 154 h 21600"/>
                <a:gd name="T12" fmla="*/ 182 w 21600"/>
                <a:gd name="T13" fmla="*/ 91 h 21600"/>
                <a:gd name="T14" fmla="*/ 155 w 21600"/>
                <a:gd name="T15" fmla="*/ 2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308" y="10800"/>
                  </a:moveTo>
                  <a:cubicBezTo>
                    <a:pt x="8308" y="12176"/>
                    <a:pt x="9424" y="13292"/>
                    <a:pt x="10800" y="13292"/>
                  </a:cubicBezTo>
                  <a:cubicBezTo>
                    <a:pt x="12176" y="13292"/>
                    <a:pt x="13292" y="12176"/>
                    <a:pt x="13292" y="10800"/>
                  </a:cubicBezTo>
                  <a:cubicBezTo>
                    <a:pt x="13292" y="9424"/>
                    <a:pt x="12176" y="8308"/>
                    <a:pt x="10800" y="8308"/>
                  </a:cubicBezTo>
                  <a:cubicBezTo>
                    <a:pt x="9424" y="8308"/>
                    <a:pt x="8308" y="9424"/>
                    <a:pt x="8308" y="10800"/>
                  </a:cubicBez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51721" y="5634245"/>
            <a:ext cx="495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Demonstrates the direction of fibres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en-GB" dirty="0" err="1" smtClean="0"/>
              <a:t>Tractography</a:t>
            </a:r>
            <a:r>
              <a:rPr lang="en-GB" dirty="0" smtClean="0"/>
              <a:t>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5"/>
            <a:ext cx="8229600" cy="2475275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/>
              <a:t>Not actually a measure of individual axons, rather the data extracted from the imaging data is used to infer where fibre tracts are</a:t>
            </a:r>
          </a:p>
          <a:p>
            <a:r>
              <a:rPr lang="en-GB" sz="3000" dirty="0" err="1" smtClean="0"/>
              <a:t>Voxels</a:t>
            </a:r>
            <a:r>
              <a:rPr lang="en-GB" sz="3000" dirty="0" smtClean="0"/>
              <a:t> are connected based upon similarities in the maximum diffusion direction</a:t>
            </a:r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6" t="23155" r="35521" b="33948"/>
          <a:stretch>
            <a:fillRect/>
          </a:stretch>
        </p:blipFill>
        <p:spPr bwMode="auto">
          <a:xfrm>
            <a:off x="1916705" y="3338990"/>
            <a:ext cx="20891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966" t="23155" r="35521" b="339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5" t="26039" r="8650" b="48763"/>
          <a:stretch>
            <a:fillRect/>
          </a:stretch>
        </p:blipFill>
        <p:spPr bwMode="auto">
          <a:xfrm>
            <a:off x="5292080" y="3383995"/>
            <a:ext cx="30892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4025" t="26039" r="8650" b="487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34780"/>
            <a:ext cx="2906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Johansen-Berg  et al.</a:t>
            </a:r>
          </a:p>
          <a:p>
            <a:r>
              <a:rPr lang="en-GB" sz="1400" dirty="0" smtClean="0"/>
              <a:t>Ann Rev. </a:t>
            </a:r>
            <a:r>
              <a:rPr lang="en-GB" sz="1400" dirty="0" err="1" smtClean="0"/>
              <a:t>Neurosci</a:t>
            </a:r>
            <a:r>
              <a:rPr lang="en-GB" sz="1400" dirty="0" smtClean="0"/>
              <a:t> 32:75-94 (2009) </a:t>
            </a:r>
          </a:p>
        </p:txBody>
      </p:sp>
    </p:spTree>
    <p:extLst>
      <p:ext uri="{BB962C8B-B14F-4D97-AF65-F5344CB8AC3E}">
        <p14:creationId xmlns:p14="http://schemas.microsoft.com/office/powerpoint/2010/main" val="14076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Tractography</a:t>
            </a:r>
            <a:r>
              <a:rPr lang="en-GB" dirty="0" smtClean="0"/>
              <a:t> – Techniques </a:t>
            </a:r>
            <a:endParaRPr lang="en-GB" dirty="0"/>
          </a:p>
        </p:txBody>
      </p:sp>
      <p:pic>
        <p:nvPicPr>
          <p:cNvPr id="450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65" y="1538790"/>
            <a:ext cx="7785865" cy="175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550" y="347400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5250" algn="l"/>
              </a:tabLst>
            </a:pPr>
            <a:r>
              <a:rPr lang="en-GB" dirty="0" smtClean="0"/>
              <a:t>	Degree of anisotropy      	Streamline </a:t>
            </a:r>
            <a:r>
              <a:rPr lang="en-GB" dirty="0" err="1" smtClean="0"/>
              <a:t>tractography</a:t>
            </a:r>
            <a:r>
              <a:rPr lang="en-GB" dirty="0" smtClean="0"/>
              <a:t>      Probabilistic </a:t>
            </a:r>
            <a:r>
              <a:rPr lang="en-GB" dirty="0" err="1" smtClean="0"/>
              <a:t>tractography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571" y="3962595"/>
            <a:ext cx="7650850" cy="22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54325"/>
            <a:ext cx="331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Nucifora</a:t>
            </a:r>
            <a:r>
              <a:rPr lang="en-GB" sz="1600" dirty="0" smtClean="0"/>
              <a:t> et al. Radiology 245:2 (2007)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419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DTI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 invasive way of understanding brain structural connectivity</a:t>
            </a:r>
          </a:p>
          <a:p>
            <a:pPr eaLnBrk="1" hangingPunct="1"/>
            <a:r>
              <a:rPr lang="en-US" smtClean="0"/>
              <a:t>Macroscopic axonal organization</a:t>
            </a:r>
          </a:p>
          <a:p>
            <a:pPr eaLnBrk="1" hangingPunct="1"/>
            <a:r>
              <a:rPr lang="en-US" smtClean="0"/>
              <a:t>Contrast based on the directional rate of diffusion of water molecules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0" y="98630"/>
            <a:ext cx="848028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Streamline (deterministic) </a:t>
            </a:r>
            <a:r>
              <a:rPr lang="en-GB" dirty="0" err="1" smtClean="0"/>
              <a:t>tractography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897"/>
            <a:ext cx="8229600" cy="494741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Connects neighbouring </a:t>
            </a:r>
            <a:r>
              <a:rPr lang="en-GB" sz="3000" dirty="0" err="1" smtClean="0"/>
              <a:t>voxels</a:t>
            </a:r>
            <a:r>
              <a:rPr lang="en-GB" sz="3000" dirty="0" smtClean="0"/>
              <a:t> from user defined </a:t>
            </a:r>
            <a:r>
              <a:rPr lang="en-GB" sz="3000" dirty="0" err="1" smtClean="0"/>
              <a:t>voxels</a:t>
            </a:r>
            <a:r>
              <a:rPr lang="en-GB" sz="3000" dirty="0" smtClean="0"/>
              <a:t> (SEED REGIONS) e.g. M1 for the CST</a:t>
            </a:r>
          </a:p>
          <a:p>
            <a:r>
              <a:rPr lang="en-GB" sz="3000" dirty="0" smtClean="0"/>
              <a:t>User can define regions to restrict the output of a tract </a:t>
            </a:r>
            <a:r>
              <a:rPr lang="en-GB" sz="3000" dirty="0" smtClean="0"/>
              <a:t>e.g</a:t>
            </a:r>
            <a:r>
              <a:rPr lang="en-GB" sz="3000" dirty="0" smtClean="0"/>
              <a:t>. internal capsule for the CST</a:t>
            </a:r>
          </a:p>
          <a:p>
            <a:r>
              <a:rPr lang="en-GB" sz="3000" dirty="0" smtClean="0"/>
              <a:t>Tracts are traced until termination criteria are met (e.g. anisotropy drops below a certain level or there is an abrupt angulation)</a:t>
            </a:r>
          </a:p>
          <a:p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11219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Probabilistic </a:t>
            </a:r>
            <a:r>
              <a:rPr lang="en-GB" dirty="0" err="1" smtClean="0"/>
              <a:t>tractography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785"/>
            <a:ext cx="822960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Value of each </a:t>
            </a:r>
            <a:r>
              <a:rPr lang="en-GB" sz="3000" dirty="0" err="1" smtClean="0"/>
              <a:t>voxel</a:t>
            </a:r>
            <a:r>
              <a:rPr lang="en-GB" sz="3000" dirty="0" smtClean="0"/>
              <a:t> in the map = the probability the </a:t>
            </a:r>
            <a:r>
              <a:rPr lang="en-GB" sz="3000" dirty="0" err="1" smtClean="0"/>
              <a:t>voxel</a:t>
            </a:r>
            <a:r>
              <a:rPr lang="en-GB" sz="3000" dirty="0" smtClean="0"/>
              <a:t> is included in the diffusion path between the ROIs</a:t>
            </a:r>
          </a:p>
          <a:p>
            <a:r>
              <a:rPr lang="en-GB" sz="3000" dirty="0" smtClean="0"/>
              <a:t>Run streamlines for each </a:t>
            </a:r>
            <a:r>
              <a:rPr lang="en-GB" sz="3000" dirty="0" err="1" smtClean="0"/>
              <a:t>voxel</a:t>
            </a:r>
            <a:r>
              <a:rPr lang="en-GB" sz="3000" dirty="0" smtClean="0"/>
              <a:t> in the seed ROI</a:t>
            </a:r>
          </a:p>
          <a:p>
            <a:r>
              <a:rPr lang="en-GB" sz="3000" dirty="0" smtClean="0"/>
              <a:t>Provides quantitative probability of connection at each </a:t>
            </a:r>
            <a:r>
              <a:rPr lang="en-GB" sz="3000" dirty="0" err="1" smtClean="0"/>
              <a:t>voxel</a:t>
            </a:r>
            <a:r>
              <a:rPr lang="en-GB" sz="3000" dirty="0" smtClean="0"/>
              <a:t> </a:t>
            </a:r>
          </a:p>
          <a:p>
            <a:r>
              <a:rPr lang="en-GB" sz="3000" dirty="0" smtClean="0"/>
              <a:t>Allows tracking into regions where there is low anisotropy e.g. crossing or kissing fibres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9719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Crossing/Kissing fibres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2647666" y="2216296"/>
            <a:ext cx="1007659" cy="2292824"/>
          </a:xfrm>
          <a:custGeom>
            <a:avLst/>
            <a:gdLst>
              <a:gd name="connsiteX0" fmla="*/ 0 w 1007659"/>
              <a:gd name="connsiteY0" fmla="*/ 0 h 2292824"/>
              <a:gd name="connsiteX1" fmla="*/ 846161 w 1007659"/>
              <a:gd name="connsiteY1" fmla="*/ 1105468 h 2292824"/>
              <a:gd name="connsiteX2" fmla="*/ 968991 w 1007659"/>
              <a:gd name="connsiteY2" fmla="*/ 2292824 h 229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659" h="2292824">
                <a:moveTo>
                  <a:pt x="0" y="0"/>
                </a:moveTo>
                <a:cubicBezTo>
                  <a:pt x="342331" y="361665"/>
                  <a:pt x="684663" y="723331"/>
                  <a:pt x="846161" y="1105468"/>
                </a:cubicBezTo>
                <a:cubicBezTo>
                  <a:pt x="1007659" y="1487605"/>
                  <a:pt x="988325" y="1890214"/>
                  <a:pt x="968991" y="229282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069286" y="2213865"/>
            <a:ext cx="1007659" cy="2292824"/>
          </a:xfrm>
          <a:custGeom>
            <a:avLst/>
            <a:gdLst>
              <a:gd name="connsiteX0" fmla="*/ 0 w 1007659"/>
              <a:gd name="connsiteY0" fmla="*/ 0 h 2292824"/>
              <a:gd name="connsiteX1" fmla="*/ 846161 w 1007659"/>
              <a:gd name="connsiteY1" fmla="*/ 1105468 h 2292824"/>
              <a:gd name="connsiteX2" fmla="*/ 968991 w 1007659"/>
              <a:gd name="connsiteY2" fmla="*/ 2292824 h 229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659" h="2292824">
                <a:moveTo>
                  <a:pt x="0" y="0"/>
                </a:moveTo>
                <a:cubicBezTo>
                  <a:pt x="342331" y="361665"/>
                  <a:pt x="684663" y="723331"/>
                  <a:pt x="846161" y="1105468"/>
                </a:cubicBezTo>
                <a:cubicBezTo>
                  <a:pt x="1007659" y="1487605"/>
                  <a:pt x="988325" y="1890214"/>
                  <a:pt x="968991" y="2292824"/>
                </a:cubicBezTo>
              </a:path>
            </a:pathLst>
          </a:custGeom>
          <a:ln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816805" y="4734145"/>
            <a:ext cx="166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Crossing fibres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202070" y="4734145"/>
            <a:ext cx="166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Kissing fibres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5257944"/>
            <a:ext cx="337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Low FA within the </a:t>
            </a:r>
            <a:r>
              <a:rPr lang="en-GB" dirty="0" err="1" smtClean="0"/>
              <a:t>voxels</a:t>
            </a:r>
            <a:r>
              <a:rPr lang="en-GB" dirty="0" smtClean="0"/>
              <a:t> of intersection </a:t>
            </a:r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5234732" y="2033845"/>
            <a:ext cx="823415" cy="2242783"/>
          </a:xfrm>
          <a:custGeom>
            <a:avLst/>
            <a:gdLst>
              <a:gd name="connsiteX0" fmla="*/ 40943 w 823415"/>
              <a:gd name="connsiteY0" fmla="*/ 0 h 2242783"/>
              <a:gd name="connsiteX1" fmla="*/ 627797 w 823415"/>
              <a:gd name="connsiteY1" fmla="*/ 723332 h 2242783"/>
              <a:gd name="connsiteX2" fmla="*/ 736979 w 823415"/>
              <a:gd name="connsiteY2" fmla="*/ 1228299 h 2242783"/>
              <a:gd name="connsiteX3" fmla="*/ 109182 w 823415"/>
              <a:gd name="connsiteY3" fmla="*/ 2088108 h 2242783"/>
              <a:gd name="connsiteX4" fmla="*/ 81886 w 823415"/>
              <a:gd name="connsiteY4" fmla="*/ 2156347 h 2242783"/>
              <a:gd name="connsiteX5" fmla="*/ 68239 w 823415"/>
              <a:gd name="connsiteY5" fmla="*/ 2156347 h 224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415" h="2242783">
                <a:moveTo>
                  <a:pt x="40943" y="0"/>
                </a:moveTo>
                <a:cubicBezTo>
                  <a:pt x="276367" y="259308"/>
                  <a:pt x="511791" y="518616"/>
                  <a:pt x="627797" y="723332"/>
                </a:cubicBezTo>
                <a:cubicBezTo>
                  <a:pt x="743803" y="928048"/>
                  <a:pt x="823415" y="1000836"/>
                  <a:pt x="736979" y="1228299"/>
                </a:cubicBezTo>
                <a:cubicBezTo>
                  <a:pt x="650543" y="1455762"/>
                  <a:pt x="218364" y="1933433"/>
                  <a:pt x="109182" y="2088108"/>
                </a:cubicBezTo>
                <a:cubicBezTo>
                  <a:pt x="0" y="2242783"/>
                  <a:pt x="88710" y="2144974"/>
                  <a:pt x="81886" y="2156347"/>
                </a:cubicBezTo>
                <a:cubicBezTo>
                  <a:pt x="75062" y="2167720"/>
                  <a:pt x="71650" y="2162033"/>
                  <a:pt x="68239" y="21563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5998835" y="2088439"/>
            <a:ext cx="823415" cy="2242783"/>
          </a:xfrm>
          <a:custGeom>
            <a:avLst/>
            <a:gdLst>
              <a:gd name="connsiteX0" fmla="*/ 40943 w 823415"/>
              <a:gd name="connsiteY0" fmla="*/ 0 h 2242783"/>
              <a:gd name="connsiteX1" fmla="*/ 627797 w 823415"/>
              <a:gd name="connsiteY1" fmla="*/ 723332 h 2242783"/>
              <a:gd name="connsiteX2" fmla="*/ 736979 w 823415"/>
              <a:gd name="connsiteY2" fmla="*/ 1228299 h 2242783"/>
              <a:gd name="connsiteX3" fmla="*/ 109182 w 823415"/>
              <a:gd name="connsiteY3" fmla="*/ 2088108 h 2242783"/>
              <a:gd name="connsiteX4" fmla="*/ 81886 w 823415"/>
              <a:gd name="connsiteY4" fmla="*/ 2156347 h 2242783"/>
              <a:gd name="connsiteX5" fmla="*/ 68239 w 823415"/>
              <a:gd name="connsiteY5" fmla="*/ 2156347 h 224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415" h="2242783">
                <a:moveTo>
                  <a:pt x="40943" y="0"/>
                </a:moveTo>
                <a:cubicBezTo>
                  <a:pt x="276367" y="259308"/>
                  <a:pt x="511791" y="518616"/>
                  <a:pt x="627797" y="723332"/>
                </a:cubicBezTo>
                <a:cubicBezTo>
                  <a:pt x="743803" y="928048"/>
                  <a:pt x="823415" y="1000836"/>
                  <a:pt x="736979" y="1228299"/>
                </a:cubicBezTo>
                <a:cubicBezTo>
                  <a:pt x="650543" y="1455762"/>
                  <a:pt x="218364" y="1933433"/>
                  <a:pt x="109182" y="2088108"/>
                </a:cubicBezTo>
                <a:cubicBezTo>
                  <a:pt x="0" y="2242783"/>
                  <a:pt x="88710" y="2144974"/>
                  <a:pt x="81886" y="2156347"/>
                </a:cubicBezTo>
                <a:cubicBezTo>
                  <a:pt x="75062" y="2167720"/>
                  <a:pt x="71650" y="2162033"/>
                  <a:pt x="68239" y="2156347"/>
                </a:cubicBezTo>
              </a:path>
            </a:pathLst>
          </a:custGeom>
          <a:ln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Crossing/Kissing fibres</a:t>
            </a:r>
            <a:endParaRPr lang="en-GB" dirty="0"/>
          </a:p>
        </p:txBody>
      </p:sp>
      <p:pic>
        <p:nvPicPr>
          <p:cNvPr id="4" name="Picture 6" descr="fig5-JMolNeurosci34-51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685" y="1898830"/>
            <a:ext cx="5495013" cy="4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1510" y="6129300"/>
            <a:ext cx="3005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Assaf</a:t>
            </a:r>
            <a:r>
              <a:rPr lang="en-GB" sz="1600" dirty="0" smtClean="0"/>
              <a:t> et al</a:t>
            </a:r>
          </a:p>
          <a:p>
            <a:r>
              <a:rPr lang="en-GB" sz="1600" dirty="0" smtClean="0"/>
              <a:t>J Mol </a:t>
            </a:r>
            <a:r>
              <a:rPr lang="en-GB" sz="1600" dirty="0" err="1" smtClean="0"/>
              <a:t>Neurosci</a:t>
            </a:r>
            <a:r>
              <a:rPr lang="en-GB" sz="1600" dirty="0" smtClean="0"/>
              <a:t> 34(1) 51-61 (2008)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DTI - Tracts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54325"/>
            <a:ext cx="331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Nucifora</a:t>
            </a:r>
            <a:r>
              <a:rPr lang="en-GB" sz="1600" dirty="0" smtClean="0"/>
              <a:t> et al. Radiology 245:2 (2007)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0550" y="4689140"/>
            <a:ext cx="331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Corticospinal</a:t>
            </a:r>
            <a:r>
              <a:rPr lang="en-GB" sz="1600" dirty="0" smtClean="0"/>
              <a:t> Tracts -Probabilistic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60140" y="4689140"/>
            <a:ext cx="331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Corticospinal</a:t>
            </a:r>
            <a:r>
              <a:rPr lang="en-GB" sz="1600" dirty="0" smtClean="0"/>
              <a:t> Tracts - Streamline </a:t>
            </a:r>
            <a:endParaRPr lang="en-GB" sz="1600" dirty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615" y="1853825"/>
            <a:ext cx="31051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070" y="1853825"/>
            <a:ext cx="2419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DTI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protons = signal in DTI</a:t>
            </a:r>
          </a:p>
          <a:p>
            <a:pPr eaLnBrk="1" hangingPunct="1"/>
            <a:r>
              <a:rPr lang="en-US" smtClean="0"/>
              <a:t>Diffusion property of water molecules (D)</a:t>
            </a:r>
          </a:p>
          <a:p>
            <a:pPr eaLnBrk="1" hangingPunct="1"/>
            <a:r>
              <a:rPr lang="en-US" smtClean="0"/>
              <a:t>D = diffusion constant </a:t>
            </a:r>
          </a:p>
          <a:p>
            <a:pPr eaLnBrk="1" hangingPunct="1"/>
            <a:r>
              <a:rPr lang="en-US" smtClean="0"/>
              <a:t>Move by Brownian motion / Random thermal motion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Image intensities inversely related to the relative mobility of water molecules in tissue and the direction of the motion 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Brownian motion of water molecule</a:t>
            </a:r>
            <a:endParaRPr lang="en-US" dirty="0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989138"/>
            <a:ext cx="7323137" cy="2895600"/>
          </a:xfrm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770688" y="6237288"/>
            <a:ext cx="1944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Rosenbloom et al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312" t="1285"/>
          <a:stretch>
            <a:fillRect/>
          </a:stretch>
        </p:blipFill>
        <p:spPr>
          <a:xfrm>
            <a:off x="576263" y="1700213"/>
            <a:ext cx="8567737" cy="36957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Pulsed Gradient Spin-echo </a:t>
            </a:r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92150"/>
            <a:ext cx="9144000" cy="616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l-GR" sz="5400" smtClean="0"/>
              <a:t>ω</a:t>
            </a:r>
            <a:r>
              <a:rPr lang="en-US" sz="5400" smtClean="0"/>
              <a:t> = </a:t>
            </a:r>
            <a:r>
              <a:rPr lang="el-GR" sz="5400" smtClean="0"/>
              <a:t>ϒ</a:t>
            </a:r>
            <a:r>
              <a:rPr lang="en-US" sz="5400" smtClean="0"/>
              <a:t> B</a:t>
            </a:r>
          </a:p>
          <a:p>
            <a:pPr marL="0" indent="0" algn="ctr">
              <a:buFont typeface="Arial" pitchFamily="34" charset="0"/>
              <a:buNone/>
            </a:pPr>
            <a:endParaRPr lang="en-US" sz="5400" smtClean="0"/>
          </a:p>
          <a:p>
            <a:pPr marL="0" indent="0"/>
            <a:r>
              <a:rPr lang="el-GR" smtClean="0"/>
              <a:t>ω</a:t>
            </a:r>
            <a:r>
              <a:rPr lang="en-US" smtClean="0"/>
              <a:t> = angular frequency</a:t>
            </a:r>
          </a:p>
          <a:p>
            <a:pPr marL="0" indent="0"/>
            <a:r>
              <a:rPr lang="el-GR" smtClean="0"/>
              <a:t>ϒ</a:t>
            </a:r>
            <a:r>
              <a:rPr lang="en-US" smtClean="0"/>
              <a:t> = gyromagnetic ratio</a:t>
            </a:r>
          </a:p>
          <a:p>
            <a:pPr marL="0" indent="0"/>
            <a:r>
              <a:rPr lang="en-US" smtClean="0"/>
              <a:t>B = (B</a:t>
            </a:r>
            <a:r>
              <a:rPr lang="en-US" baseline="-25000" smtClean="0"/>
              <a:t>0</a:t>
            </a:r>
            <a:r>
              <a:rPr lang="en-US" smtClean="0"/>
              <a:t> + G * distance) = </a:t>
            </a:r>
            <a:r>
              <a:rPr lang="en-GB" smtClean="0"/>
              <a:t> magnitude of the magnetic field</a:t>
            </a:r>
            <a:endParaRPr lang="en-US" smtClean="0"/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b?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2688"/>
          </a:xfrm>
        </p:spPr>
        <p:txBody>
          <a:bodyPr/>
          <a:lstStyle/>
          <a:p>
            <a:pPr algn="just" eaLnBrk="1" hangingPunct="1"/>
            <a:r>
              <a:rPr lang="en-GB" sz="2400" smtClean="0"/>
              <a:t>b-value gives the </a:t>
            </a:r>
            <a:r>
              <a:rPr lang="en-GB" sz="2400" b="1" smtClean="0"/>
              <a:t>degree of diffusion weighting </a:t>
            </a:r>
            <a:r>
              <a:rPr lang="en-GB" sz="2400" smtClean="0"/>
              <a:t>and is related to the strength and duration of the pulse gradient as well as the interval between the gradients</a:t>
            </a:r>
          </a:p>
          <a:p>
            <a:pPr algn="just" eaLnBrk="1" hangingPunct="1"/>
            <a:r>
              <a:rPr lang="en-US" sz="2400" smtClean="0"/>
              <a:t>b changes by lengthening the separation of the 2 gradient pulses          more time for water molecules to move around             	      more signal loss (imperfect rephasing)</a:t>
            </a:r>
          </a:p>
          <a:p>
            <a:pPr algn="just" eaLnBrk="1" hangingPunct="1"/>
            <a:endParaRPr lang="en-GB" smtClean="0"/>
          </a:p>
          <a:p>
            <a:pPr algn="just" eaLnBrk="1" hangingPunct="1"/>
            <a:endParaRPr lang="en-GB" smtClean="0"/>
          </a:p>
          <a:p>
            <a:pPr algn="just" eaLnBrk="1" hangingPunct="1"/>
            <a:endParaRPr lang="en-US" sz="1800" smtClean="0"/>
          </a:p>
          <a:p>
            <a:pPr eaLnBrk="1" hangingPunct="1"/>
            <a:r>
              <a:rPr lang="en-US" sz="1800" smtClean="0"/>
              <a:t>G= gradient amplitude</a:t>
            </a:r>
          </a:p>
          <a:p>
            <a:pPr eaLnBrk="1" hangingPunct="1"/>
            <a:r>
              <a:rPr lang="el-GR" sz="1800" smtClean="0"/>
              <a:t>δ</a:t>
            </a:r>
            <a:r>
              <a:rPr lang="en-US" sz="1800" smtClean="0"/>
              <a:t> = duration</a:t>
            </a:r>
          </a:p>
          <a:p>
            <a:pPr eaLnBrk="1" hangingPunct="1"/>
            <a:r>
              <a:rPr lang="en-US" sz="1800" smtClean="0"/>
              <a:t>       = trailing to leading edge separation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08163" y="3357563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68375" y="3789363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129088"/>
            <a:ext cx="3143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75" y="6102350"/>
            <a:ext cx="5857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878</Words>
  <Application>Microsoft Office PowerPoint</Application>
  <PresentationFormat>On-screen Show (4:3)</PresentationFormat>
  <Paragraphs>191</Paragraphs>
  <Slides>34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DIFFUSION TENSOR IMAGING</vt:lpstr>
      <vt:lpstr>Overview</vt:lpstr>
      <vt:lpstr>DTI</vt:lpstr>
      <vt:lpstr>DTI</vt:lpstr>
      <vt:lpstr>Brownian motion of water molecule</vt:lpstr>
      <vt:lpstr>DIFFUSION</vt:lpstr>
      <vt:lpstr>Pulsed Gradient Spin-echo </vt:lpstr>
      <vt:lpstr>PowerPoint Presentation</vt:lpstr>
      <vt:lpstr>What is b?</vt:lpstr>
      <vt:lpstr>Apparent Diffusion Coefficient</vt:lpstr>
      <vt:lpstr>ADC</vt:lpstr>
      <vt:lpstr>DWI</vt:lpstr>
      <vt:lpstr>PowerPoint Presentation</vt:lpstr>
      <vt:lpstr>  Colour FA map  </vt:lpstr>
      <vt:lpstr>Water diffusion in brain tissue</vt:lpstr>
      <vt:lpstr>Diffusion anisotropy</vt:lpstr>
      <vt:lpstr>Effect of Varying Gradient direction</vt:lpstr>
      <vt:lpstr>What is the diffusion tensor?</vt:lpstr>
      <vt:lpstr>What is the diffusion tensor?</vt:lpstr>
      <vt:lpstr>What is the diffusion tensor matrix?</vt:lpstr>
      <vt:lpstr>The Tensor Matrix</vt:lpstr>
      <vt:lpstr>PowerPoint Presentation</vt:lpstr>
      <vt:lpstr>Eigenvectors and Eigenvalues</vt:lpstr>
      <vt:lpstr>The Tensor Matrix</vt:lpstr>
      <vt:lpstr>Indices of Diffusion</vt:lpstr>
      <vt:lpstr>Indices of Anisotropic Diffusion</vt:lpstr>
      <vt:lpstr>Colour FA Map </vt:lpstr>
      <vt:lpstr>Tractography - Overview</vt:lpstr>
      <vt:lpstr>Tractography – Techniques </vt:lpstr>
      <vt:lpstr>Streamline (deterministic) tractography</vt:lpstr>
      <vt:lpstr>Probabilistic tractography</vt:lpstr>
      <vt:lpstr>Crossing/Kissing fibres</vt:lpstr>
      <vt:lpstr>Crossing/Kissing fibres</vt:lpstr>
      <vt:lpstr>DTI - Tracts</vt:lpstr>
    </vt:vector>
  </TitlesOfParts>
  <Company>UCL FBS AISC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Kenji Yamamoto</dc:creator>
  <cp:lastModifiedBy>Adam Kenji Yamamoto</cp:lastModifiedBy>
  <cp:revision>100</cp:revision>
  <cp:lastPrinted>2013-04-03T08:30:26Z</cp:lastPrinted>
  <dcterms:created xsi:type="dcterms:W3CDTF">2013-03-26T14:39:20Z</dcterms:created>
  <dcterms:modified xsi:type="dcterms:W3CDTF">2013-04-03T14:17:02Z</dcterms:modified>
</cp:coreProperties>
</file>